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972" r:id="rId1"/>
  </p:sldMasterIdLst>
  <p:notesMasterIdLst>
    <p:notesMasterId r:id="rId15"/>
  </p:notesMasterIdLst>
  <p:sldIdLst>
    <p:sldId id="275" r:id="rId2"/>
    <p:sldId id="276" r:id="rId3"/>
    <p:sldId id="517" r:id="rId4"/>
    <p:sldId id="257" r:id="rId5"/>
    <p:sldId id="287" r:id="rId6"/>
    <p:sldId id="286" r:id="rId7"/>
    <p:sldId id="345" r:id="rId8"/>
    <p:sldId id="513" r:id="rId9"/>
    <p:sldId id="272" r:id="rId10"/>
    <p:sldId id="518" r:id="rId11"/>
    <p:sldId id="519" r:id="rId12"/>
    <p:sldId id="268" r:id="rId13"/>
    <p:sldId id="294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2" userDrawn="1">
          <p15:clr>
            <a:srgbClr val="A4A3A4"/>
          </p15:clr>
        </p15:guide>
        <p15:guide id="2" pos="2145" userDrawn="1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vyagincev GO" initials="ZG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  <a:srgbClr val="E1FDD3"/>
    <a:srgbClr val="FFC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4" autoAdjust="0"/>
    <p:restoredTop sz="87071" autoAdjust="0"/>
  </p:normalViewPr>
  <p:slideViewPr>
    <p:cSldViewPr>
      <p:cViewPr>
        <p:scale>
          <a:sx n="96" d="100"/>
          <a:sy n="96" d="100"/>
        </p:scale>
        <p:origin x="-106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5" d="100"/>
          <a:sy n="55" d="100"/>
        </p:scale>
        <p:origin x="2880" y="78"/>
      </p:cViewPr>
      <p:guideLst>
        <p:guide orient="horz" pos="3132"/>
        <p:guide orient="horz" pos="3127"/>
        <p:guide pos="2145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r">
              <a:defRPr sz="1200"/>
            </a:lvl1pPr>
          </a:lstStyle>
          <a:p>
            <a:fld id="{8931C01E-FEB7-45FB-8524-6271FDA9FC0D}" type="datetimeFigureOut">
              <a:rPr lang="ru-RU" smtClean="0"/>
              <a:t>19.12.2024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5" tIns="45638" rIns="91275" bIns="4563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275" tIns="45638" rIns="91275" bIns="4563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r">
              <a:defRPr sz="1200"/>
            </a:lvl1pPr>
          </a:lstStyle>
          <a:p>
            <a:fld id="{70DE249A-02B0-4C04-AEC1-E84C21FEE3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8644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249A-02B0-4C04-AEC1-E84C21FEE33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905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249A-02B0-4C04-AEC1-E84C21FEE332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149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E249A-02B0-4C04-AEC1-E84C21FEE332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7076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E249A-02B0-4C04-AEC1-E84C21FEE332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2947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249A-02B0-4C04-AEC1-E84C21FEE332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8927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623B-2747-4A1A-A340-A281D618768B}" type="datetime1">
              <a:rPr lang="ru-RU" smtClean="0"/>
              <a:t>19.12.2024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154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30B9-C7C7-4FF8-96C7-C8E4C7636C83}" type="datetime1">
              <a:rPr lang="ru-RU" smtClean="0"/>
              <a:t>19.12.2024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4706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88F1-007F-4620-8FB0-F187C5FF286B}" type="datetime1">
              <a:rPr lang="ru-RU" smtClean="0"/>
              <a:t>19.12.2024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0998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3A1B-EECF-4B2A-8369-5E55644D7192}" type="datetime1">
              <a:rPr lang="ru-RU" smtClean="0"/>
              <a:t>19.12.2024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2133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D1D38-5979-4200-BBE3-6F6C94B5987D}" type="datetime1">
              <a:rPr lang="ru-RU" smtClean="0"/>
              <a:t>19.12.2024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562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BD2FA-D41E-429E-A85A-668F5C73A6A8}" type="datetime1">
              <a:rPr lang="ru-RU" smtClean="0"/>
              <a:t>19.12.2024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607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3DE0-1F58-4154-B786-86A9DCE61689}" type="datetime1">
              <a:rPr lang="ru-RU" smtClean="0"/>
              <a:t>19.12.2024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3646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533C-36FE-46DA-B8F1-2D1347780845}" type="datetime1">
              <a:rPr lang="ru-RU" smtClean="0"/>
              <a:t>19.12.2024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7793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57EC-80CA-4525-A4A3-EC014197E1B0}" type="datetime1">
              <a:rPr lang="ru-RU" smtClean="0"/>
              <a:t>19.12.2024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7577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F42E-AC34-43DC-BEC8-E8B5A68ED6E3}" type="datetime1">
              <a:rPr lang="ru-RU" smtClean="0"/>
              <a:t>19.12.2024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913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A24F-02A9-489E-A3D7-E301E3BB6148}" type="datetime1">
              <a:rPr lang="ru-RU" smtClean="0"/>
              <a:t>19.12.2024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1217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D5E61-C7A5-4BD1-BC77-E36FC3E32641}" type="datetime1">
              <a:rPr lang="ru-RU" smtClean="0"/>
              <a:t>19.12.2024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B9B76-3D9B-4047-A7BB-4A20F96EF1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217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13492" y="1164657"/>
            <a:ext cx="788226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7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Министерство внутренних дел Российской Федерации</a:t>
            </a:r>
            <a:endParaRPr lang="ru-RU" sz="17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sz="1600" b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54226" y="2780928"/>
            <a:ext cx="7200800" cy="156966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Основные способы совершения преступниками мошеннических действий </a:t>
            </a: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 использованием </a:t>
            </a:r>
            <a:r>
              <a:rPr lang="en-US" sz="2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IT-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технологий </a:t>
            </a: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и рекомендации по их недопущению</a:t>
            </a:r>
            <a:endParaRPr lang="ru-RU" sz="24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8" name="Picture 4" descr="https://images.vector-images.com/104/e1556_MVD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363" y="188640"/>
            <a:ext cx="1644526" cy="84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70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43276" y="188640"/>
            <a:ext cx="7838883" cy="864096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МОШЕННИЧЕСТВА,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СВЯЗАННЫЕ С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ПРОВЕДЕНИЕМ ЧАСТИЧНОЙ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МОБИЛИЗАЦИИ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СПЕЦИАЛЬНОЙ ВОЕННОЙ ОПЕРАЦИИ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4226" y="6313820"/>
            <a:ext cx="2133600" cy="365125"/>
          </a:xfrm>
        </p:spPr>
        <p:txBody>
          <a:bodyPr/>
          <a:lstStyle/>
          <a:p>
            <a:fld id="{D67B9B76-3D9B-4047-A7BB-4A20F96EF1B0}" type="slidenum">
              <a:rPr lang="ru-RU" smtClean="0"/>
              <a:t>10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759036"/>
            <a:ext cx="8034258" cy="32316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В настоящее время злоумышленники хорошо ориентируются в политической ситуации в стране, изобретая все новые предлоги для вымогательства денежных средств у граждан. Например, участились мошеннические действия, связанные с проведением частичной мобилизации, путем осуществления злоумышленниками звонков: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лиц, так называемых, известных «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медийных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персон»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предложением на платной основе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услуг по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обжалованию действий, связанных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нарушениями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ходе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частной мобилизации;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видом сотрудников правоохранительных органов с угрозами лицам мужского пола уголовной ответственностью за уклонение от частичной мобилизации, одновременно предлагая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денежное вознаграждение «освобождение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от призыва»;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 предоставлении услуг по переводу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из «первой очереди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призыва» 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«третью очередь призыва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», оформлении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отсрочки от призыва с использованием поддельных документов (справки о болезни, дипломы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IT-специалиста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т.д.), оказание помощи в трудоустройстве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специальности, не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подпадающей под частичную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мобилизацию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од видом сотрудников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правоохранительных органов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угрозами уголовной ответственностью за перевод денег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Украину и спонсирование террористических организаций;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 видом участников волонтерских организаций о сборе денежных средств,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якобы,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для участников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специальной военной операции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беженцев или «перевода»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денежных средств в фонд «Вернись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живым»;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 «оказании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помощи» в переезде граждан из Украины на территорию Российской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Федерации за денежное вознаграждение.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="" xmlns:a16="http://schemas.microsoft.com/office/drawing/2014/main" id="{71C8C3CB-E0CD-4D91-B116-632D6092B6FA}"/>
              </a:ext>
            </a:extLst>
          </p:cNvPr>
          <p:cNvGrpSpPr/>
          <p:nvPr/>
        </p:nvGrpSpPr>
        <p:grpSpPr>
          <a:xfrm>
            <a:off x="683568" y="4797152"/>
            <a:ext cx="4248472" cy="1996331"/>
            <a:chOff x="368121" y="4160844"/>
            <a:chExt cx="4248472" cy="2462213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="" xmlns:a16="http://schemas.microsoft.com/office/drawing/2014/main" id="{59607476-93E9-4B2B-A312-09625E8662E9}"/>
                </a:ext>
              </a:extLst>
            </p:cNvPr>
            <p:cNvSpPr/>
            <p:nvPr/>
          </p:nvSpPr>
          <p:spPr>
            <a:xfrm>
              <a:off x="368121" y="4160844"/>
              <a:ext cx="4248472" cy="24622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="" xmlns:a16="http://schemas.microsoft.com/office/drawing/2014/main" id="{527A44C1-6888-4FD6-AC53-613AAC1DE1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985" b="89776" l="1750" r="99833">
                          <a14:foregroundMark x1="1833" y1="58354" x2="32417" y2="50499"/>
                          <a14:foregroundMark x1="2750" y1="67332" x2="14750" y2="71072"/>
                          <a14:foregroundMark x1="14750" y1="71072" x2="19750" y2="76309"/>
                          <a14:foregroundMark x1="19750" y1="76309" x2="22083" y2="84539"/>
                          <a14:foregroundMark x1="22083" y1="84539" x2="26500" y2="89027"/>
                          <a14:foregroundMark x1="26500" y1="89027" x2="27833" y2="89401"/>
                          <a14:foregroundMark x1="25167" y1="79177" x2="29167" y2="81172"/>
                          <a14:foregroundMark x1="27417" y1="77182" x2="29417" y2="79551"/>
                          <a14:foregroundMark x1="31167" y1="75810" x2="37250" y2="75810"/>
                          <a14:foregroundMark x1="37250" y1="75810" x2="36417" y2="75810"/>
                          <a14:foregroundMark x1="73083" y1="13965" x2="89333" y2="6733"/>
                          <a14:foregroundMark x1="89333" y1="6733" x2="95333" y2="5985"/>
                          <a14:foregroundMark x1="95333" y1="5985" x2="99833" y2="59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4354907"/>
              <a:ext cx="4042792" cy="2098429"/>
            </a:xfrm>
            <a:prstGeom prst="rect">
              <a:avLst/>
            </a:prstGeom>
          </p:spPr>
        </p:pic>
      </p:grp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43E8BF66-2943-47DA-8043-0652B94EF4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13" b="89901" l="9934" r="89901">
                        <a14:foregroundMark x1="23179" y1="8609" x2="49834" y2="9603"/>
                        <a14:foregroundMark x1="49834" y1="9603" x2="75000" y2="8113"/>
                      </a14:backgroundRemoval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090" y="4667755"/>
            <a:ext cx="2538100" cy="227486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2199BB-D6AB-412A-9E03-422D41E2D331}"/>
              </a:ext>
            </a:extLst>
          </p:cNvPr>
          <p:cNvSpPr txBox="1"/>
          <p:nvPr/>
        </p:nvSpPr>
        <p:spPr>
          <a:xfrm rot="20452209">
            <a:off x="5129191" y="5290277"/>
            <a:ext cx="3159899" cy="707886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НЕ ГОДЕН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4173251"/>
            <a:ext cx="803425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FF0000"/>
                </a:solidFill>
                <a:latin typeface="Times New Roman"/>
                <a:ea typeface="Calibri"/>
              </a:rPr>
              <a:t>     </a:t>
            </a:r>
            <a:r>
              <a:rPr lang="ru-RU" sz="1200" dirty="0" smtClean="0">
                <a:solidFill>
                  <a:srgbClr val="FF0000"/>
                </a:solidFill>
                <a:latin typeface="Times New Roman"/>
                <a:ea typeface="Calibri"/>
              </a:rPr>
              <a:t>В соответствии с законодательством Российской Федерации гражданин, воспользовавшийся указанными «услугами», подлежит привлечению к уголовной ответственности наравне с тем, кто данную «услугу» оказал.  </a:t>
            </a:r>
            <a:endParaRPr lang="ru-RU" sz="1200" dirty="0">
              <a:solidFill>
                <a:srgbClr val="FF0000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384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95736" y="548680"/>
            <a:ext cx="4932549" cy="3600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МОШЕННИЧЕСТВО С БАНКОВСКИМИ КАРТАМИ</a:t>
            </a:r>
            <a:br>
              <a:rPr lang="ru-RU" sz="1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11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836712"/>
            <a:ext cx="3888432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Вам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приходит сообщение о том, что Ваша банковская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кар­та заблокирована. Предлагается бесплатно позвонить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определённый номер для получения подробной информации. Когда Вы это делаете, Вас просят сообщить номер карты,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CVC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-код или ПИН-код для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её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перерегистрации.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того, чтобы ограбить Вас, злоумышленникам нужны лишь реквизиты Вашей карты. Получив их, мошенники незамедлительно снимут деньги с Вашего счёта!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5" y="3827139"/>
            <a:ext cx="792097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Необходимо помнить, что ни одна организация, включая банк, не вправе требовать Ваши </a:t>
            </a: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CVC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-код (трёхзначный код) или ПИН-код. Для того, чтобы проверить поступившую информацию о блокировке карты, следует самим позвонить в клиентскую службу поддержки банка (её телефон указан на оборотной стороне карты). Скорее всего, специалисты ответят, что Ваша карта продолжает обслуживаться банком.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5085184"/>
            <a:ext cx="7920970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Нельзя: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хранить ПИН-код рядом с картой, записывать его на бумаге;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прибегать к помощи третьих лиц при проведении операций с банков­ской картой в банкоматах;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позволять посторонним лицам использовать Вашу пла­стиковую карту.</a:t>
            </a:r>
          </a:p>
          <a:p>
            <a:pPr marL="285750" indent="-285750" algn="just">
              <a:buFontTx/>
              <a:buChar char="-"/>
            </a:pP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4481576"/>
            <a:ext cx="792097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ПРАВИЛА БЕЗОПАСНОСТИ ПРИ ОБРАЩЕНИИ С БАНКОВСКИМИ КАРТАМИ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04220"/>
            <a:ext cx="3410966" cy="27408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38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08720"/>
            <a:ext cx="3024336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8936" y="465018"/>
            <a:ext cx="77695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prstClr val="black"/>
                </a:solidFill>
                <a:latin typeface="Times New Roman"/>
              </a:rPr>
              <a:t>ФИШИНГ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8936" y="908720"/>
            <a:ext cx="4410044" cy="270843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prstClr val="black"/>
                </a:solidFill>
                <a:latin typeface="Times New Roman"/>
              </a:rPr>
              <a:t>     </a:t>
            </a:r>
            <a:r>
              <a:rPr lang="ru-RU" sz="1200" dirty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В</a:t>
            </a:r>
            <a:r>
              <a:rPr lang="ru-RU" sz="12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ид интернет-мошенничества, цель которого – получить Ваши персональные данные, получил название </a:t>
            </a:r>
            <a:r>
              <a:rPr lang="ru-RU" sz="1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фишинг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(от англ. </a:t>
            </a:r>
            <a:r>
              <a:rPr lang="ru-RU" sz="1200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fishing</a:t>
            </a:r>
            <a:r>
              <a:rPr lang="ru-RU" sz="12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– рыбная ловля, выуживание).</a:t>
            </a:r>
          </a:p>
          <a:p>
            <a:pPr algn="just"/>
            <a:r>
              <a:rPr lang="ru-RU" sz="12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dirty="0">
                <a:solidFill>
                  <a:prstClr val="black"/>
                </a:solidFill>
                <a:latin typeface="Times New Roman"/>
              </a:rPr>
              <a:t>Злоумышленники рассылают электронные письма от имени банков, платёжных систем, маркетплейсов и сервисов. Пользователю предлагается зайти на интернет-ресурс – точную копию настоящего сайта организации,</a:t>
            </a:r>
            <a:r>
              <a:rPr lang="ru-RU" sz="1200" b="1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/>
              </a:rPr>
              <a:t>которой человек склонен доверять.</a:t>
            </a:r>
          </a:p>
          <a:p>
            <a:pPr algn="just"/>
            <a:r>
              <a:rPr lang="ru-RU" sz="1200" dirty="0">
                <a:solidFill>
                  <a:prstClr val="black"/>
                </a:solidFill>
                <a:latin typeface="Times New Roman"/>
              </a:rPr>
              <a:t>     Для дальнейшей возможности использовать свою пластиковую карту Вас просят указать её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CVC</a:t>
            </a:r>
            <a:r>
              <a:rPr lang="ru-RU" sz="1200" dirty="0">
                <a:solidFill>
                  <a:prstClr val="black"/>
                </a:solidFill>
                <a:latin typeface="Times New Roman"/>
              </a:rPr>
              <a:t>-код и другие данные. Впоследствии эти данные используются для хищения денежных средств, содержащихся на Вашем счёте.</a:t>
            </a:r>
          </a:p>
          <a:p>
            <a:pPr algn="just"/>
            <a:r>
              <a:rPr lang="ru-RU" sz="1200" dirty="0">
                <a:solidFill>
                  <a:prstClr val="black"/>
                </a:solidFill>
                <a:latin typeface="Times New Roman"/>
              </a:rPr>
              <a:t>     </a:t>
            </a:r>
            <a:r>
              <a:rPr lang="ru-RU" sz="1200" dirty="0" err="1">
                <a:solidFill>
                  <a:prstClr val="black"/>
                </a:solidFill>
                <a:latin typeface="Times New Roman"/>
              </a:rPr>
              <a:t>Фишинг</a:t>
            </a:r>
            <a:r>
              <a:rPr lang="ru-RU" sz="1200" dirty="0">
                <a:solidFill>
                  <a:prstClr val="black"/>
                </a:solidFill>
                <a:latin typeface="Times New Roman"/>
              </a:rPr>
              <a:t> используется мошенниками также на сайтах знакомств, поиска работы, консультационных услуг и т.д.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12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8936" y="4077072"/>
            <a:ext cx="4410043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cap="flat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" lvl="0" algn="just"/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Следует помнить:</a:t>
            </a:r>
          </a:p>
          <a:p>
            <a:pPr marL="45720" lvl="0" algn="just"/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17170" lvl="0" indent="-171450" algn="just">
              <a:buFont typeface="Wingdings" pitchFamily="2" charset="2"/>
              <a:buChar char="Ø"/>
            </a:pP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банки и платёжные системы никогда не присылают писем</a:t>
            </a: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не звонят на телефоны граждан</a:t>
            </a: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просьбой </a:t>
            </a:r>
            <a:b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предоставлении своих данных; </a:t>
            </a:r>
          </a:p>
          <a:p>
            <a:pPr marL="45720" lvl="0" algn="just"/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17170" lvl="0" indent="-171450" algn="just">
              <a:buFont typeface="Wingdings" pitchFamily="2" charset="2"/>
              <a:buChar char="Ø"/>
            </a:pP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сотрудники банка располагают достаточной информацией </a:t>
            </a:r>
            <a:b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своих клиентах;</a:t>
            </a:r>
          </a:p>
          <a:p>
            <a:pPr marL="45720" lvl="0" algn="just"/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17170" lvl="0" indent="-171450" algn="just">
              <a:buFont typeface="Wingdings" pitchFamily="2" charset="2"/>
              <a:buChar char="Ø"/>
            </a:pP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сотрудники банка могут у Вас спросить кодовое слово в том случае, если Вы им сами позвонили.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0112" y="4088625"/>
            <a:ext cx="313714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Если звонят «из банка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», то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попросите «сотрудника» набрать Вам через пять минут. Прервав разговор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незнакомцем, позвоните  сами в свой банк по номеру, который указан на Вашей карте, и поговорите с реальной службой поддержки банка. </a:t>
            </a:r>
          </a:p>
        </p:txBody>
      </p:sp>
    </p:spTree>
    <p:extLst>
      <p:ext uri="{BB962C8B-B14F-4D97-AF65-F5344CB8AC3E}">
        <p14:creationId xmlns:p14="http://schemas.microsoft.com/office/powerpoint/2010/main" val="16034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50413" y="980728"/>
            <a:ext cx="7917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Интернет называют «миром новых возможностей». Но тем, кто только пришёл в этот мир, следует вести се­бя осторожно и строго следовать правилам поведения в Сети. Как и в реальном мире, в Интернете действует множество мошенников и просто хулиганов, которые создают и распространяют вредоносные программы.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879956"/>
            <a:ext cx="5705380" cy="1384995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    Вредоносные программы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– любое программное обеспечение, которое предназначено для скрытного (несанк­ционированного) доступа к персональному компьютеру с целью хищения конфиденциальных данных, а также для нанесения ущерба, связанного с его использованием.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Все вредоносные программы нередко называют одним общим словом «вирусы». Их можно разделить на три группы: компьютерные вирусы, сетевые черви, троянские программы.</a:t>
            </a:r>
          </a:p>
        </p:txBody>
      </p:sp>
      <p:pic>
        <p:nvPicPr>
          <p:cNvPr id="10" name="Рисунок 9" descr="C:\Users\ZVYAGI~1\AppData\DRASSK~1\AppData\Local\Temp\FineReader10\media\image7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43901"/>
            <a:ext cx="2063925" cy="1857107"/>
          </a:xfrm>
          <a:prstGeom prst="rect">
            <a:avLst/>
          </a:prstGeom>
          <a:noFill/>
          <a:ln>
            <a:noFill/>
          </a:ln>
          <a:scene3d>
            <a:camera prst="perspectiveFront"/>
            <a:lightRig rig="threePt" dir="t"/>
          </a:scene3d>
          <a:sp3d>
            <a:bevelT/>
          </a:sp3d>
        </p:spPr>
      </p:pic>
      <p:sp>
        <p:nvSpPr>
          <p:cNvPr id="2" name="Прямоугольник 1"/>
          <p:cNvSpPr/>
          <p:nvPr/>
        </p:nvSpPr>
        <p:spPr>
          <a:xfrm>
            <a:off x="1691680" y="548680"/>
            <a:ext cx="57606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ВРЕДОНОСНЫЕ ПРОГРАММЫ И ТАКТИКА БОРЬБЫ С НИМИ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13</a:t>
            </a:fld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08892" y="3717032"/>
            <a:ext cx="7367564" cy="423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ОБЩИЕ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РЕКОМЕНДАЦИИ ПО ОБЕСПЕЧЕНИЮ БЕЗОПАСНОЙ РАБОТЫ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СЕТИ ИНТЕРНЕТ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50413" y="4458869"/>
            <a:ext cx="7896573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установите антивирусное программное обеспе­чение с самыми последними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обновлениями анти­вирусной 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базы;</a:t>
            </a:r>
          </a:p>
          <a:p>
            <a:pPr marL="171450" lvl="0" indent="-171450" algn="just">
              <a:buFont typeface="Wingdings" pitchFamily="2" charset="2"/>
              <a:buChar char="Ø"/>
            </a:pP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регулярно обновляйте: антивирусные программы либо разрешайте автоматическое обновление </a:t>
            </a:r>
            <a:b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запросе программы, пользовательское про­граммное обеспечение для работы в сети, такое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как интернет-браузер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почтовые программы;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сохраняйте без предварительной проверки антивирусной про­граммой файлы, полученные из ненадежных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ис­точников 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скачанные с неизвестных веб-сайтов, присланные по электронной почте;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возможности, не сохраняйте в системе пароли и периодически меняйте их.</a:t>
            </a:r>
          </a:p>
          <a:p>
            <a:pPr marL="171450" indent="-171450" algn="just">
              <a:buFont typeface="Wingdings" pitchFamily="2" charset="2"/>
              <a:buChar char="Ø"/>
            </a:pP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93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2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1196752"/>
            <a:ext cx="5410944" cy="28725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«…Нужна последовательная, более результативная работа по всем видам преступлений, которые представляют угрозу для нашего общества. В том числе речь идёт о новых вызовах, связанных с проникновением криминала в сферу информационных технологий и телекоммуникаций. Количество преступлений в этой сфере ежегодно растёт. В результате действий кибермошенников урон несут отечественные компании. И, что вызывает особую остроту общественной реакции, с потерями средств и накоплений, с невосполнимым моральным ущербом сталкиваются наши граждане во всё большем и большем количестве. Жертвами преступников становятся пенсионеры, многодетные семьи, люди с ограниченными возможностями по здоровью. У преступников нет ничего святого, только бы деньги урвать …».</a:t>
            </a:r>
          </a:p>
          <a:p>
            <a:pPr algn="just">
              <a:lnSpc>
                <a:spcPts val="1100"/>
              </a:lnSpc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1100"/>
              </a:lnSpc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1100"/>
              </a:lnSpc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Президент Российской Федерации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Владимир Путин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1100"/>
              </a:lnSpc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s://s-poster.ru/img/cash_foto/138106/5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82" y="357159"/>
            <a:ext cx="2481326" cy="3655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889969" y="4492724"/>
            <a:ext cx="20020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Из выступления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расширенном заседании коллегии МВД России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 подведению итогов оперативно-служебной деятельности органов внутренних дел за 2021 год 17.02.2022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69" y="4437112"/>
            <a:ext cx="1577100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7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3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398116"/>
            <a:ext cx="5400600" cy="24622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tabLst>
                <a:tab pos="447675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«В Российской Федерации с использованием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IT-технологий                          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по-прежнему совершается каждое четвертое преступление.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Однако за три месяца текущего года* их количество заметно сократилось – на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8,5%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                     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 мнению специалистов, это свидетельствует о том, что в данном процессе были массово задействованы кол-центры, расположенные на Украине,                          и обезвреженные в ходе специальной военной операции Вооружённых Сил Российской Федерации».</a:t>
            </a:r>
          </a:p>
          <a:p>
            <a:pPr>
              <a:tabLst>
                <a:tab pos="447675" algn="l"/>
              </a:tabLst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tabLst>
                <a:tab pos="447675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Министр внутренних дел Российской Федерации</a:t>
            </a:r>
          </a:p>
          <a:p>
            <a:pPr algn="r">
              <a:tabLst>
                <a:tab pos="447675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генерал полиции Российской Федерации </a:t>
            </a:r>
          </a:p>
          <a:p>
            <a:pPr algn="r">
              <a:tabLst>
                <a:tab pos="447675" algn="l"/>
              </a:tabLst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Владимир Колокольцев</a:t>
            </a:r>
          </a:p>
          <a:p>
            <a:pPr algn="r">
              <a:tabLst>
                <a:tab pos="447675" algn="l"/>
              </a:tabLst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447675" algn="l"/>
              </a:tabLst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* За период с января по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март 2022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года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56551" y="4653136"/>
            <a:ext cx="2193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Из выступления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Совещании министров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внутренних дел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общественной безопасности государств – членов ШОС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18.08.2022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7" b="68"/>
          <a:stretch/>
        </p:blipFill>
        <p:spPr>
          <a:xfrm>
            <a:off x="6228184" y="332656"/>
            <a:ext cx="2604713" cy="352767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886" y="4613080"/>
            <a:ext cx="1368152" cy="133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23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4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971601" y="1484784"/>
            <a:ext cx="3600399" cy="496855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Социальная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инженерия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Данный термин придуман ещё в начале </a:t>
            </a:r>
            <a:b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2000-х годов бывшим компьютерным хакером, признанным виновным в совершении различных </a:t>
            </a:r>
            <a:b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компьютерных и</a:t>
            </a:r>
            <a:r>
              <a: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коммуникационных преступлений, утверждавшим, что самое уязвимое место 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кибербезопасности – человек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Надо отметить, что характерной чертой современных правонарушителей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беспринципность действий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Мошенники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 помощью психологического манипулирования заставляют людей делать то, что они делать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не собирались, обманным путём выманивая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 них последние сбережения, заставляя брать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себя кабальные кредитные обязательства. </a:t>
            </a:r>
            <a:endParaRPr lang="ru-RU" sz="1200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Ключевым фактором, способствовавшим совершению указанных преступлений, является низкий уровень правовой и финансовой грамотности населения. </a:t>
            </a:r>
          </a:p>
        </p:txBody>
      </p:sp>
      <p:pic>
        <p:nvPicPr>
          <p:cNvPr id="6" name="Picture 2" descr="C:\Users\Zvyagincev GO\Desktop\ПредупрежденИвооружен\origin_Moshenniki_kvarti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95" y="1492570"/>
            <a:ext cx="3479203" cy="4960766"/>
          </a:xfrm>
          <a:prstGeom prst="rect">
            <a:avLst/>
          </a:prstGeom>
          <a:noFill/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1" y="732334"/>
            <a:ext cx="739079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Самым «действенным» способом мошенничества остаётся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социальная инженерия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обман на доверии. Суть социальной инженерии состоит в том, что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злоумышленник вводит в заблуждение жертву </a:t>
            </a:r>
            <a:br>
              <a:rPr lang="ru-RU" sz="1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та выполняет его инструкции, сама отдаёт ему деньги либо пароль от личного кабинета в онлайн-банке. 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71601" y="186108"/>
            <a:ext cx="73907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СОЦИАЛЬНАЯ ИНЖЕНЕРИЯ </a:t>
            </a:r>
            <a:endParaRPr lang="ru-RU" sz="1400" b="1" dirty="0"/>
          </a:p>
        </p:txBody>
      </p:sp>
      <p:pic>
        <p:nvPicPr>
          <p:cNvPr id="8" name="Picture 2" descr="http://post.mvd.ru/Session/515967-k1FB840jGgImmJF51i5d-kmbduce/MIME/INBOX-MM-1/1145-02-B/social-engineering-attacks-control-peop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007843"/>
            <a:ext cx="3456384" cy="134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82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трелка вниз 15"/>
          <p:cNvSpPr/>
          <p:nvPr/>
        </p:nvSpPr>
        <p:spPr>
          <a:xfrm>
            <a:off x="7066668" y="4187215"/>
            <a:ext cx="484632" cy="293361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7057420" y="2230998"/>
            <a:ext cx="484632" cy="280416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3838" y="3501008"/>
            <a:ext cx="4793389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marR="12700" indent="-254000" algn="ctr"/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Поступил сомнительный звонок ? Вам необходимо:</a:t>
            </a:r>
          </a:p>
          <a:p>
            <a:pPr marL="12700" marR="12700" indent="-254000" algn="just"/>
            <a:endParaRPr lang="ru-RU" sz="1200" b="1" dirty="0">
              <a:solidFill>
                <a:srgbClr val="FF0000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  <a:p>
            <a:pPr marL="12700" marR="12700" indent="-254000" algn="just">
              <a:buFont typeface="Wingdings" pitchFamily="2" charset="2"/>
              <a:buChar char="Ø"/>
            </a:pP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прервать разговор и перезвонить тому, о ком идёт речь;</a:t>
            </a:r>
          </a:p>
          <a:p>
            <a:pPr marL="12700" marR="12700" indent="-254000" algn="just">
              <a:buFont typeface="Wingdings" pitchFamily="2" charset="2"/>
              <a:buChar char="Ø"/>
            </a:pPr>
            <a:endParaRPr lang="ru-RU" sz="1200" b="1" dirty="0">
              <a:solidFill>
                <a:srgbClr val="FF0000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  <a:p>
            <a:pPr marL="12700" marR="12700" indent="-254000" algn="just">
              <a:buFont typeface="Wingdings" pitchFamily="2" charset="2"/>
              <a:buChar char="Ø"/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если телефон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от­ключён, связаться с его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родственниками</a:t>
            </a: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/>
            </a:r>
            <a:b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 и друзьями для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уточнения информации;</a:t>
            </a:r>
          </a:p>
          <a:p>
            <a:pPr marL="12700" marR="12700" indent="-254000" algn="just">
              <a:buFont typeface="Wingdings" pitchFamily="2" charset="2"/>
              <a:buChar char="Ø"/>
            </a:pPr>
            <a:endParaRPr lang="ru-RU" sz="1200" b="1" dirty="0">
              <a:solidFill>
                <a:srgbClr val="FF0000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  <a:p>
            <a:pPr marL="12700" marR="12700" indent="-254000" algn="just">
              <a:buFont typeface="Wingdings" pitchFamily="2" charset="2"/>
              <a:buChar char="Ø"/>
            </a:pP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если разговор происходит якобы с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представителем</a:t>
            </a:r>
            <a:b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 правоохранительных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органов, узнать, из какого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/>
            </a:r>
            <a:b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 он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подразделения;</a:t>
            </a:r>
          </a:p>
          <a:p>
            <a:pPr marL="12700" marR="12700" indent="-254000" algn="just">
              <a:buFont typeface="Wingdings" pitchFamily="2" charset="2"/>
              <a:buChar char="Ø"/>
            </a:pPr>
            <a:endParaRPr lang="ru-RU" sz="1200" b="1" dirty="0">
              <a:solidFill>
                <a:srgbClr val="FF0000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  <a:p>
            <a:pPr marL="12700" marR="12700" indent="-254000" algn="just">
              <a:buFont typeface="Wingdings" pitchFamily="2" charset="2"/>
              <a:buChar char="Ø"/>
            </a:pP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набрать «02» и уточнить в дежурной части названного </a:t>
            </a: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/>
            </a:r>
            <a:b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 Вам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подразделения, действительно ли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родствен­ник</a:t>
            </a:r>
            <a:b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 туда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доставлен.</a:t>
            </a:r>
            <a:endParaRPr lang="ru-RU" sz="12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88510" y="179460"/>
            <a:ext cx="79614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ТЕЛЕФОННОЕ МОШЕННИЧЕСТВО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23838" y="598147"/>
            <a:ext cx="47933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Обман по телефону: «Меня задержали, но можно откупиться»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23838" y="857553"/>
            <a:ext cx="4793390" cy="2334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lvl="0" algn="just">
              <a:lnSpc>
                <a:spcPts val="1640"/>
              </a:lnSpc>
            </a:pP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Вам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звонят с незнакомого номера. Мошенник представ­ляется родственником или знакомым и взволнованным голосом сообщает, что задержан сотрудниками поли­ции и обвинён в совершении того или иного преступления. Это может быть ДТП, хранение оружия или наркотиков, нанесение тяжких телесных повреждений и даже </a:t>
            </a:r>
            <a:b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убий­ство. </a:t>
            </a:r>
          </a:p>
          <a:p>
            <a:pPr marL="12700" lvl="0" algn="just">
              <a:lnSpc>
                <a:spcPts val="1640"/>
              </a:lnSpc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 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Далее в разговор вступает якобы сотрудник полиции. </a:t>
            </a:r>
            <a:b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Он уверенным тоном заявляет, что уже не раз помо­гал людям таким образом. Для решения вопроса не­обходима определённая сумма денег, которую следует привезти в оговоренное место или передать какому-либо человеку.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5</a:t>
            </a:fld>
            <a:endParaRPr lang="ru-RU" dirty="0"/>
          </a:p>
        </p:txBody>
      </p:sp>
      <p:pic>
        <p:nvPicPr>
          <p:cNvPr id="13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" t="4012" r="5773" b="20683"/>
          <a:stretch/>
        </p:blipFill>
        <p:spPr bwMode="auto">
          <a:xfrm>
            <a:off x="5824314" y="2567984"/>
            <a:ext cx="2950845" cy="1570820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9" t="2022" r="5346" b="21186"/>
          <a:stretch/>
        </p:blipFill>
        <p:spPr bwMode="auto">
          <a:xfrm>
            <a:off x="5845580" y="4509120"/>
            <a:ext cx="2919355" cy="1672006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/>
          <p:cNvPicPr/>
          <p:nvPr/>
        </p:nvPicPr>
        <p:blipFill rotWithShape="1">
          <a:blip r:embed="rId5"/>
          <a:srcRect r="2886" b="19337"/>
          <a:stretch/>
        </p:blipFill>
        <p:spPr bwMode="auto">
          <a:xfrm>
            <a:off x="5824314" y="857553"/>
            <a:ext cx="2950845" cy="1323055"/>
          </a:xfrm>
          <a:prstGeom prst="rect">
            <a:avLst/>
          </a:prstGeom>
          <a:ln w="31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826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196" y="747415"/>
            <a:ext cx="3652307" cy="2247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50418" y="747414"/>
            <a:ext cx="2335873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marR="12700" lvl="0" indent="-254000" algn="just"/>
            <a:r>
              <a:rPr lang="ru-RU" sz="1200" dirty="0">
                <a:latin typeface="Times New Roman" pitchFamily="18" charset="0"/>
                <a:ea typeface="Segoe UI"/>
                <a:cs typeface="Times New Roman" pitchFamily="18" charset="0"/>
              </a:rPr>
              <a:t>     Абонент получает сообщение на мобильный телефон: «У меня проблемы, кинь денег на этот номер. Мне не звони, перезвоню сам». Нередко добавляется обра­щение «мама», «друг» </a:t>
            </a:r>
            <a:r>
              <a:rPr lang="ru-RU" sz="1200" dirty="0" smtClean="0">
                <a:latin typeface="Times New Roman" pitchFamily="18" charset="0"/>
                <a:ea typeface="Segoe UI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ea typeface="Segoe UI"/>
                <a:cs typeface="Times New Roman" pitchFamily="18" charset="0"/>
              </a:rPr>
              <a:t>или </a:t>
            </a:r>
            <a:r>
              <a:rPr lang="ru-RU" sz="1200" dirty="0">
                <a:latin typeface="Times New Roman" pitchFamily="18" charset="0"/>
                <a:ea typeface="Segoe UI"/>
                <a:cs typeface="Times New Roman" pitchFamily="18" charset="0"/>
              </a:rPr>
              <a:t>другие.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1168" y="393714"/>
            <a:ext cx="80868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algn="ctr">
              <a:spcAft>
                <a:spcPts val="695"/>
              </a:spcAft>
            </a:pPr>
            <a:r>
              <a:rPr lang="en-US" sz="1400" b="1" dirty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SMS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,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СООБЩЕНИЯ – ПРОСЬБА О ПОМОЩИ 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1168" y="3199694"/>
            <a:ext cx="80868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ТЕЛЕФОННЫЙ НОМЕР – ГРАБИТЕЛЬ </a:t>
            </a:r>
            <a:endParaRPr lang="ru-RU" sz="1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91168" y="3608143"/>
            <a:ext cx="4595122" cy="16927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marR="12700" lvl="0" indent="-254000" algn="just"/>
            <a:endParaRPr lang="ru-RU" sz="800" dirty="0" smtClean="0">
              <a:solidFill>
                <a:prstClr val="black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  <a:p>
            <a:pPr marL="12700" marR="12700" lvl="0" indent="-254000" algn="just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Вам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приходит сообщение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с предложением перезвонить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на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указанный номер мобильного телефона. Просьба может быть обоснована любой причиной – помощь другу, проблемы со связью или с Вашей банков­ской картой и другие. </a:t>
            </a:r>
          </a:p>
          <a:p>
            <a:pPr marL="12700" marR="12700" lvl="0" indent="-254000" algn="just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После набора номера Вас долго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держат на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линии. Когда это надоедает, Вы отключаетесь –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и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оказывается, что с Вашего счёта списаны крупные суммы.</a:t>
            </a:r>
          </a:p>
          <a:p>
            <a:pPr marL="12700" marR="12700" indent="-254000" algn="just"/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 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78063" y="3822725"/>
            <a:ext cx="3199967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12700" marR="12700" lvl="0" indent="-254000" algn="just"/>
            <a:endParaRPr lang="ru-RU" sz="400" dirty="0" smtClean="0">
              <a:solidFill>
                <a:prstClr val="black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  <a:p>
            <a:pPr marL="12700" marR="12700" lvl="0" indent="-254000" algn="just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НА САМОМ ДЕЛЕ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:</a:t>
            </a:r>
          </a:p>
          <a:p>
            <a:pPr marL="12700" marR="12700" lvl="0" indent="-254000" algn="just"/>
            <a:endParaRPr lang="ru-RU" sz="1200" dirty="0">
              <a:solidFill>
                <a:prstClr val="black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  <a:p>
            <a:pPr marL="12700" marR="12700" indent="-254000" algn="just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Мошенники регистрируют сервис </a:t>
            </a:r>
            <a:b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с платным звонком без предупреждения абонента о снятии пла­ты за звонок.</a:t>
            </a:r>
          </a:p>
          <a:p>
            <a:pPr marL="12700" marR="12700" lvl="0" indent="-254000" algn="just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Будьте бдительны, совершая звонок </a:t>
            </a:r>
            <a:b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по чужой просьбе! </a:t>
            </a:r>
          </a:p>
        </p:txBody>
      </p:sp>
      <p:pic>
        <p:nvPicPr>
          <p:cNvPr id="8194" name="Picture 2" descr="C:\Users\Дежурный\Desktop\попал в беду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69" y="747415"/>
            <a:ext cx="2089342" cy="14102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6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91168" y="5638973"/>
            <a:ext cx="808686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marR="12700" indent="-254000" algn="just"/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</a:t>
            </a:r>
            <a:endParaRPr lang="ru-RU" sz="1200" dirty="0" smtClean="0">
              <a:solidFill>
                <a:srgbClr val="FF0000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  <a:p>
            <a:pPr marL="12700" marR="12700" indent="-254000" algn="just"/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Единственный способ обезопасить себя от телефонных мошенников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– это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не звонить по незнакомым номерам!</a:t>
            </a:r>
          </a:p>
          <a:p>
            <a:pPr marL="12700" marR="12700" indent="-254000" algn="just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                                                                          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1169" y="2348473"/>
            <a:ext cx="459512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marR="12700" lvl="0" indent="-254000" algn="just"/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Пожилым людям, детям и подросткам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следует объяс­нить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, что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на 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сообщения с незнакомых номеров реагировать нельзя, это могут быть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мошенники!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43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97830" y="597505"/>
            <a:ext cx="76597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1400" b="1" dirty="0">
                <a:latin typeface="Times New Roman"/>
              </a:rPr>
              <a:t>«</a:t>
            </a:r>
            <a:r>
              <a:rPr lang="ru-RU" sz="1400" b="1" dirty="0" smtClean="0">
                <a:latin typeface="Times New Roman"/>
              </a:rPr>
              <a:t>ВЫИГРЫШ» В ЛОТЕРЕЮ </a:t>
            </a:r>
            <a:endParaRPr lang="ru-RU" sz="1400" b="1" dirty="0">
              <a:latin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7829" y="980563"/>
            <a:ext cx="3790195" cy="21544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/>
              </a:rPr>
              <a:t> </a:t>
            </a:r>
            <a:r>
              <a:rPr lang="ru-RU" sz="1400" dirty="0" smtClean="0">
                <a:latin typeface="Times New Roman"/>
              </a:rPr>
              <a:t>   </a:t>
            </a:r>
            <a:r>
              <a:rPr lang="ru-RU" sz="1200" dirty="0" smtClean="0">
                <a:latin typeface="Times New Roman"/>
              </a:rPr>
              <a:t>Мошенники </a:t>
            </a:r>
            <a:r>
              <a:rPr lang="ru-RU" sz="1200" dirty="0">
                <a:latin typeface="Times New Roman"/>
              </a:rPr>
              <a:t>направляют </a:t>
            </a:r>
            <a:r>
              <a:rPr lang="ru-RU" sz="1200" dirty="0">
                <a:effectLst/>
                <a:latin typeface="Times New Roman"/>
              </a:rPr>
              <a:t>сообщения с неизвестных номеров о выигрыше с просьбой осуществить перевод денежных средств для</a:t>
            </a:r>
            <a:r>
              <a:rPr lang="en-US" sz="1200" dirty="0">
                <a:effectLst/>
                <a:latin typeface="Times New Roman"/>
              </a:rPr>
              <a:t> </a:t>
            </a:r>
            <a:r>
              <a:rPr lang="ru-RU" sz="1200" dirty="0">
                <a:effectLst/>
                <a:latin typeface="Times New Roman"/>
              </a:rPr>
              <a:t>его получения либо вернуть якобы направленные (переведённые) ошибочно </a:t>
            </a:r>
            <a:r>
              <a:rPr lang="ru-RU" sz="1200" dirty="0" smtClean="0">
                <a:effectLst/>
                <a:latin typeface="Times New Roman"/>
              </a:rPr>
              <a:t/>
            </a:r>
            <a:br>
              <a:rPr lang="ru-RU" sz="1200" dirty="0" smtClean="0">
                <a:effectLst/>
                <a:latin typeface="Times New Roman"/>
              </a:rPr>
            </a:br>
            <a:r>
              <a:rPr lang="ru-RU" sz="1200" dirty="0" smtClean="0">
                <a:effectLst/>
                <a:latin typeface="Times New Roman"/>
              </a:rPr>
              <a:t>Вам </a:t>
            </a:r>
            <a:r>
              <a:rPr lang="ru-RU" sz="1200" dirty="0">
                <a:effectLst/>
                <a:latin typeface="Times New Roman"/>
              </a:rPr>
              <a:t>денежные</a:t>
            </a:r>
            <a:r>
              <a:rPr lang="en-US" sz="1200" dirty="0">
                <a:effectLst/>
                <a:latin typeface="Times New Roman"/>
              </a:rPr>
              <a:t> </a:t>
            </a:r>
            <a:r>
              <a:rPr lang="ru-RU" sz="1200" dirty="0">
                <a:effectLst/>
                <a:latin typeface="Times New Roman"/>
              </a:rPr>
              <a:t>средства.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/>
                <a:cs typeface="Times New Roman" pitchFamily="18" charset="0"/>
              </a:rPr>
              <a:t>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раньше мошенники звонили людям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по телефону 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рассказывали о выигрыше в лотерее, потом посылали такую информацию в </a:t>
            </a:r>
            <a:r>
              <a:rPr lang="en-US" sz="1200" dirty="0">
                <a:latin typeface="Times New Roman"/>
              </a:rPr>
              <a:t>SMS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или по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электронной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почте, то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сейчас им достаточно создать группу в социальной сети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или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мессенджере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«клиенты» придут сами.</a:t>
            </a:r>
            <a:endParaRPr lang="ru-RU" sz="1200" dirty="0">
              <a:effectLst/>
            </a:endParaRPr>
          </a:p>
        </p:txBody>
      </p:sp>
      <p:pic>
        <p:nvPicPr>
          <p:cNvPr id="7170" name="Picture 2" descr="C:\Users\Дежурный\Desktop\Приз.jf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034" y="980563"/>
            <a:ext cx="3725079" cy="21544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598" y="3356992"/>
            <a:ext cx="789740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12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latin typeface="Times New Roman"/>
              </a:rPr>
              <a:t>   </a:t>
            </a:r>
            <a:r>
              <a:rPr lang="ru-RU" sz="1200" dirty="0" smtClean="0">
                <a:solidFill>
                  <a:srgbClr val="FF0000"/>
                </a:solidFill>
                <a:latin typeface="Times New Roman"/>
              </a:rPr>
              <a:t>Необходимо </a:t>
            </a:r>
            <a:r>
              <a:rPr lang="ru-RU" sz="1200" dirty="0">
                <a:solidFill>
                  <a:srgbClr val="FF0000"/>
                </a:solidFill>
                <a:latin typeface="Times New Roman"/>
              </a:rPr>
              <a:t>помнить, что человек не может выиграть приз, не участвуя в лотереях, родственники не будут отправлять сообщения с неизвестных номеров. Это обман. В этой связи не стоит отвечать на данные сообщения, </a:t>
            </a:r>
            <a:r>
              <a:rPr lang="ru-RU" sz="1200" dirty="0" smtClean="0">
                <a:solidFill>
                  <a:srgbClr val="FF0000"/>
                </a:solidFill>
                <a:latin typeface="Times New Roman"/>
              </a:rPr>
              <a:t/>
            </a:r>
            <a:br>
              <a:rPr lang="ru-RU" sz="1200" dirty="0" smtClean="0">
                <a:solidFill>
                  <a:srgbClr val="FF0000"/>
                </a:solidFill>
                <a:latin typeface="Times New Roman"/>
              </a:rPr>
            </a:br>
            <a:r>
              <a:rPr lang="ru-RU" sz="1200" dirty="0" smtClean="0">
                <a:solidFill>
                  <a:srgbClr val="FF0000"/>
                </a:solidFill>
                <a:latin typeface="Times New Roman"/>
              </a:rPr>
              <a:t>а </a:t>
            </a:r>
            <a:r>
              <a:rPr lang="ru-RU" sz="1200" dirty="0">
                <a:solidFill>
                  <a:srgbClr val="FF0000"/>
                </a:solidFill>
                <a:latin typeface="Times New Roman"/>
              </a:rPr>
              <a:t>тем более отправлять информацию о своей банковской карте и переводить денежные средства!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7829" y="4274142"/>
            <a:ext cx="786728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«ОШИБОЧНЫЙ» ПЕРЕВОД СРЕДСТВ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53867" y="4801625"/>
            <a:ext cx="7944035" cy="8596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Вам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приходит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SMS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-сообщение о поступлении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средств на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счёт, переведённых с помощью услуги «Мобильный перевод» либо с терминала оплаты услуг. Сразу после этого поступает звонок и Вам сообщают, что на Ваш счёт ошибочно переведены деньги и просят вернуть их обратно тем же «Мобильным переводом» либо переве­сти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«правильный» номер. Вы переводите, после чего такая же сумма списывается с Вашего счёта.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42694" y="5791524"/>
            <a:ext cx="795520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Если 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Вас просят перевести якобы ошибочно переведённую сумму, посоветуйте с чеком </a:t>
            </a:r>
            <a:b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проведённой  операции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обратиться в 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отделение банка. </a:t>
            </a:r>
          </a:p>
          <a:p>
            <a:pPr algn="just"/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Отговорка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что «чек потерян» скорее всего свидетельствует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том, что с Вами общается мошенник.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601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59289" y="830268"/>
            <a:ext cx="7767673" cy="31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0" algn="ctr">
              <a:lnSpc>
                <a:spcPct val="107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ДЕНЬГИ ЗА ОНЛАЙН-ОПРОС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8</a:t>
            </a:fld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8A776B00-8535-4903-3B4E-B7C7BB8017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236166"/>
            <a:ext cx="3434883" cy="21929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4">
            <a:extLst>
              <a:ext uri="{FF2B5EF4-FFF2-40B4-BE49-F238E27FC236}">
                <a16:creationId xmlns="" xmlns:a16="http://schemas.microsoft.com/office/drawing/2014/main" id="{82E3BDDF-F7A4-D917-768D-9219C7F8B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6" y="2996952"/>
            <a:ext cx="3712537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5180839" y="4149080"/>
            <a:ext cx="3603473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/>
              </a:rPr>
              <a:t>     Мошенники звонят гражданам и сообщают, </a:t>
            </a:r>
            <a:br>
              <a:rPr lang="ru-RU" sz="1200" dirty="0">
                <a:latin typeface="Times New Roman"/>
              </a:rPr>
            </a:br>
            <a:r>
              <a:rPr lang="ru-RU" sz="1200" dirty="0">
                <a:latin typeface="Times New Roman"/>
              </a:rPr>
              <a:t>что они стали потерпевшими по уголовному делу </a:t>
            </a:r>
            <a:br>
              <a:rPr lang="ru-RU" sz="1200" dirty="0">
                <a:latin typeface="Times New Roman"/>
              </a:rPr>
            </a:br>
            <a:r>
              <a:rPr lang="ru-RU" sz="1200" dirty="0">
                <a:latin typeface="Times New Roman"/>
              </a:rPr>
              <a:t>и им полагается адвокат. Его услуги якобы бесплатны, но нужно заплатить «госпошлину» – несколько тысяч рублей. Следует иметь в виду, </a:t>
            </a:r>
            <a:br>
              <a:rPr lang="ru-RU" sz="1200" dirty="0">
                <a:latin typeface="Times New Roman"/>
              </a:rPr>
            </a:br>
            <a:r>
              <a:rPr lang="ru-RU" sz="1200" dirty="0">
                <a:latin typeface="Times New Roman"/>
              </a:rPr>
              <a:t>что законом это не предусмотрено.</a:t>
            </a:r>
            <a:endParaRPr lang="ru-RU" sz="1200" dirty="0"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4049" y="3732467"/>
            <a:ext cx="3456384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algn="ctr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/>
                <a:ea typeface="Calibri"/>
                <a:cs typeface="Times New Roman"/>
              </a:rPr>
              <a:t>Бесплатный адвокат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99592" y="5805264"/>
            <a:ext cx="788472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FF0000"/>
                </a:solidFill>
                <a:latin typeface="Times New Roman"/>
                <a:ea typeface="Calibri"/>
              </a:rPr>
              <a:t>     Если Вам предлагают просто так что-то очень выгодное, то скорее всего это обман. Не нужно верить таким предложениям.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59291" y="1236166"/>
            <a:ext cx="372484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/>
              </a:rPr>
              <a:t>     Мошенники предлагают ответить на несколько простых вопросов в Интернете, обещая выплатить баснословные деньги. Однако, чтобы их получить, нужно заплатить «комиссию». Естественно, </a:t>
            </a:r>
            <a:br>
              <a:rPr lang="ru-RU" sz="1200" dirty="0">
                <a:latin typeface="Times New Roman"/>
              </a:rPr>
            </a:br>
            <a:r>
              <a:rPr lang="ru-RU" sz="1200" dirty="0">
                <a:latin typeface="Times New Roman"/>
              </a:rPr>
              <a:t>после этого никакие деньги участнику опроса </a:t>
            </a:r>
            <a:br>
              <a:rPr lang="ru-RU" sz="1200" dirty="0">
                <a:latin typeface="Times New Roman"/>
              </a:rPr>
            </a:br>
            <a:r>
              <a:rPr lang="ru-RU" sz="1200" dirty="0">
                <a:latin typeface="Times New Roman"/>
              </a:rPr>
              <a:t>не приходят.</a:t>
            </a:r>
            <a:endParaRPr lang="ru-RU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6920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54226" y="3265593"/>
            <a:ext cx="4232574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КОМПЕНСАЦИЯ </a:t>
            </a:r>
            <a:br>
              <a:rPr lang="ru-RU" sz="14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ОТ «МИНФИНА РОССИИ»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25330" y="4012274"/>
            <a:ext cx="3545331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Обычно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таким образом обманывают потерпевших  от преступлений. Им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звонят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говорят, что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правительством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выделена значительная компенсация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для тех, кто пострадал от финансовых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пирамид 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других мошенничеств. Но, чтобы получить деньги, нужно якобы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заплатить 1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суммы компенсации. </a:t>
            </a:r>
            <a:endParaRPr lang="ru-RU" sz="1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7802" y="6021288"/>
            <a:ext cx="804899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FF0000"/>
                </a:solidFill>
                <a:latin typeface="Times New Roman"/>
                <a:ea typeface="Calibri"/>
              </a:rPr>
              <a:t>     Необходимо помнить, что мошенники рассылают подобные </a:t>
            </a:r>
            <a:r>
              <a:rPr lang="ru-RU" sz="1200" dirty="0" err="1">
                <a:solidFill>
                  <a:srgbClr val="FF0000"/>
                </a:solidFill>
                <a:latin typeface="Times New Roman"/>
                <a:ea typeface="Calibri"/>
              </a:rPr>
              <a:t>фейковые</a:t>
            </a:r>
            <a:r>
              <a:rPr lang="ru-RU" sz="1200" dirty="0">
                <a:solidFill>
                  <a:srgbClr val="FF0000"/>
                </a:solidFill>
                <a:latin typeface="Times New Roman"/>
                <a:ea typeface="Calibri"/>
              </a:rPr>
              <a:t> сообщения от различных государственных органов. Не </a:t>
            </a:r>
            <a:r>
              <a:rPr lang="ru-RU" sz="1200" dirty="0" smtClean="0">
                <a:solidFill>
                  <a:srgbClr val="FF0000"/>
                </a:solidFill>
                <a:latin typeface="Times New Roman"/>
                <a:ea typeface="Calibri"/>
              </a:rPr>
              <a:t>поддавайтесь </a:t>
            </a:r>
            <a:r>
              <a:rPr lang="ru-RU" sz="1200" dirty="0">
                <a:solidFill>
                  <a:srgbClr val="FF0000"/>
                </a:solidFill>
                <a:latin typeface="Times New Roman"/>
                <a:ea typeface="Calibri"/>
              </a:rPr>
              <a:t>на их уловки!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9</a:t>
            </a:fld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02" y="3574338"/>
            <a:ext cx="3816424" cy="2007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37802" y="1052736"/>
            <a:ext cx="3816424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Мошенники в социальных сетях рассылают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фейковую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информацию, в которой сообщают гражданам, что им положены социальные выплаты, например, компенсация расходов на лекарства,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 дальше предлагают пройти по указанной ссылке.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Зачастую злоумышленники пишут от первого лица: «Да, действительно вышел новый закон, я на себе проверил!». В доказательство прикладывают скриншоты с переводом денег от «Сбербанка».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Их цель, чтобы человек перешёл по ссылке на сайт,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названии которого иногда даже используется слово «Минздрав», и ввёл свои персональные данные.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4999252" y="1136128"/>
            <a:ext cx="3687547" cy="207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37802" y="548679"/>
            <a:ext cx="7894638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КОМПЕНСАЦИЯ ОТ «МИНЗДРАВА РОССИИ»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4091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12649</TotalTime>
  <Words>1132</Words>
  <Application>Microsoft Office PowerPoint</Application>
  <PresentationFormat>Экран (4:3)</PresentationFormat>
  <Paragraphs>147</Paragraphs>
  <Slides>13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МОШЕННИЧЕСТВА, СВЯЗАННЫЕ С ПРОВЕДЕНИЕМ ЧАСТИЧНОЙ МОБИЛИЗАЦИИ  И СПЕЦИАЛЬНОЙ ВОЕННОЙ ОПЕРАЦИИ  </vt:lpstr>
      <vt:lpstr>МОШЕННИЧЕСТВО С БАНКОВСКИМИ КАРТАМИ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III. Распространенные способы мошенничества</dc:title>
  <dc:creator>Zvyagincev GO</dc:creator>
  <cp:lastModifiedBy>Priemn</cp:lastModifiedBy>
  <cp:revision>1631</cp:revision>
  <cp:lastPrinted>2022-11-16T16:13:35Z</cp:lastPrinted>
  <dcterms:created xsi:type="dcterms:W3CDTF">2022-04-08T07:35:34Z</dcterms:created>
  <dcterms:modified xsi:type="dcterms:W3CDTF">2024-12-19T09:59:47Z</dcterms:modified>
</cp:coreProperties>
</file>